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3" r:id="rId7"/>
    <p:sldId id="264" r:id="rId8"/>
    <p:sldId id="259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https://www.youtube.com/watch?v=uxCj7pgGD7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uxCj7pgGD7M" TargetMode="External"/><Relationship Id="rId4" Type="http://schemas.openxmlformats.org/officeDocument/2006/relationships/hyperlink" Target="NUL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607354" cy="1453364"/>
          </a:xfrm>
        </p:spPr>
        <p:txBody>
          <a:bodyPr/>
          <a:lstStyle/>
          <a:p>
            <a:r>
              <a:rPr lang="pl-PL" dirty="0" smtClean="0">
                <a:solidFill>
                  <a:schemeClr val="accent6"/>
                </a:solidFill>
              </a:rPr>
              <a:t>Mowa dziecka od 3-6 </a:t>
            </a:r>
            <a:r>
              <a:rPr lang="pl-PL" dirty="0" err="1" smtClean="0">
                <a:solidFill>
                  <a:schemeClr val="accent6"/>
                </a:solidFill>
              </a:rPr>
              <a:t>r.ż</a:t>
            </a:r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23703" y="3753393"/>
            <a:ext cx="8656910" cy="220326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99" y="3910149"/>
            <a:ext cx="2957496" cy="17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/>
                </a:solidFill>
              </a:rPr>
              <a:t>Kiedy do logopedy?</a:t>
            </a:r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6195" y="1924594"/>
            <a:ext cx="11026693" cy="4885509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4" name="Objaśnienie w chmurce 3"/>
          <p:cNvSpPr/>
          <p:nvPr/>
        </p:nvSpPr>
        <p:spPr>
          <a:xfrm>
            <a:off x="1959429" y="2307772"/>
            <a:ext cx="1933302" cy="13628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rgbClr val="92D050"/>
                </a:solidFill>
              </a:rPr>
              <a:t>Jak nie mówi się płynnie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5" name="Objaśnienie w chmurce 4"/>
          <p:cNvSpPr/>
          <p:nvPr/>
        </p:nvSpPr>
        <p:spPr>
          <a:xfrm>
            <a:off x="8164438" y="2307772"/>
            <a:ext cx="2583750" cy="149232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smtClean="0">
                <a:solidFill>
                  <a:srgbClr val="92D050"/>
                </a:solidFill>
              </a:rPr>
              <a:t>Ssie kciuk,</a:t>
            </a:r>
          </a:p>
          <a:p>
            <a:r>
              <a:rPr lang="pl-PL" sz="1600" dirty="0" err="1" smtClean="0">
                <a:solidFill>
                  <a:srgbClr val="92D050"/>
                </a:solidFill>
              </a:rPr>
              <a:t>wargę,policzek</a:t>
            </a:r>
            <a:endParaRPr lang="pl-PL" sz="1600" dirty="0">
              <a:solidFill>
                <a:srgbClr val="92D050"/>
              </a:solidFill>
            </a:endParaRPr>
          </a:p>
        </p:txBody>
      </p:sp>
      <p:sp>
        <p:nvSpPr>
          <p:cNvPr id="6" name="Objaśnienie w chmurce 5"/>
          <p:cNvSpPr/>
          <p:nvPr/>
        </p:nvSpPr>
        <p:spPr>
          <a:xfrm>
            <a:off x="4345577" y="2085579"/>
            <a:ext cx="2314837" cy="14310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>
                <a:solidFill>
                  <a:srgbClr val="92D050"/>
                </a:solidFill>
              </a:rPr>
              <a:t>Oddycha  przez usta , śpi z otwartą buzią</a:t>
            </a:r>
            <a:endParaRPr lang="pl-PL" sz="1400" dirty="0">
              <a:solidFill>
                <a:srgbClr val="92D050"/>
              </a:solidFill>
            </a:endParaRPr>
          </a:p>
        </p:txBody>
      </p:sp>
      <p:sp>
        <p:nvSpPr>
          <p:cNvPr id="7" name="Objaśnienie w chmurce 6"/>
          <p:cNvSpPr/>
          <p:nvPr/>
        </p:nvSpPr>
        <p:spPr>
          <a:xfrm>
            <a:off x="843543" y="4053826"/>
            <a:ext cx="1872343" cy="10393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smtClean="0">
                <a:solidFill>
                  <a:srgbClr val="92D050"/>
                </a:solidFill>
              </a:rPr>
              <a:t>Ma zaburzony słuch</a:t>
            </a:r>
            <a:endParaRPr lang="pl-PL" sz="1600" dirty="0">
              <a:solidFill>
                <a:srgbClr val="92D050"/>
              </a:solidFill>
            </a:endParaRPr>
          </a:p>
        </p:txBody>
      </p:sp>
      <p:sp>
        <p:nvSpPr>
          <p:cNvPr id="8" name="Objaśnienie w chmurce 7"/>
          <p:cNvSpPr/>
          <p:nvPr/>
        </p:nvSpPr>
        <p:spPr>
          <a:xfrm>
            <a:off x="3030337" y="4090089"/>
            <a:ext cx="2186096" cy="13093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>
                <a:solidFill>
                  <a:srgbClr val="92D050"/>
                </a:solidFill>
              </a:rPr>
              <a:t>Mówi </a:t>
            </a:r>
            <a:r>
              <a:rPr lang="pl-PL" sz="1400" dirty="0" err="1" smtClean="0">
                <a:solidFill>
                  <a:srgbClr val="92D050"/>
                </a:solidFill>
              </a:rPr>
              <a:t>tak,że</a:t>
            </a:r>
            <a:r>
              <a:rPr lang="pl-PL" sz="1400" dirty="0" smtClean="0">
                <a:solidFill>
                  <a:srgbClr val="92D050"/>
                </a:solidFill>
              </a:rPr>
              <a:t> mowa jest niezrozumiała dla innych ludzi</a:t>
            </a:r>
            <a:endParaRPr lang="pl-PL" sz="1400" dirty="0">
              <a:solidFill>
                <a:srgbClr val="92D050"/>
              </a:solidFill>
            </a:endParaRPr>
          </a:p>
        </p:txBody>
      </p:sp>
      <p:sp>
        <p:nvSpPr>
          <p:cNvPr id="9" name="Objaśnienie w chmurce 8"/>
          <p:cNvSpPr/>
          <p:nvPr/>
        </p:nvSpPr>
        <p:spPr>
          <a:xfrm>
            <a:off x="5320690" y="3760578"/>
            <a:ext cx="2382370" cy="1446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>
                <a:solidFill>
                  <a:srgbClr val="92D050"/>
                </a:solidFill>
              </a:rPr>
              <a:t>Podczas mówienia wysuwa język między zęby zniekształca lub zamienia głoski</a:t>
            </a:r>
            <a:endParaRPr lang="pl-PL" sz="1400" dirty="0">
              <a:solidFill>
                <a:srgbClr val="92D050"/>
              </a:solidFill>
            </a:endParaRPr>
          </a:p>
        </p:txBody>
      </p:sp>
      <p:sp>
        <p:nvSpPr>
          <p:cNvPr id="11" name="Objaśnienie w chmurce 10"/>
          <p:cNvSpPr/>
          <p:nvPr/>
        </p:nvSpPr>
        <p:spPr>
          <a:xfrm>
            <a:off x="1210486" y="5527218"/>
            <a:ext cx="2055227" cy="10331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>
                <a:solidFill>
                  <a:srgbClr val="92D050"/>
                </a:solidFill>
              </a:rPr>
              <a:t>Nie mówi lub mówi bardzo mało</a:t>
            </a:r>
            <a:endParaRPr lang="pl-PL" sz="1400" dirty="0">
              <a:solidFill>
                <a:srgbClr val="92D050"/>
              </a:solidFill>
            </a:endParaRPr>
          </a:p>
        </p:txBody>
      </p:sp>
      <p:sp>
        <p:nvSpPr>
          <p:cNvPr id="12" name="Objaśnienie w chmurce 11"/>
          <p:cNvSpPr/>
          <p:nvPr/>
        </p:nvSpPr>
        <p:spPr>
          <a:xfrm>
            <a:off x="5579439" y="5443875"/>
            <a:ext cx="1879861" cy="11292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>
                <a:solidFill>
                  <a:srgbClr val="92D050"/>
                </a:solidFill>
              </a:rPr>
              <a:t>Nadmiernie się ślini</a:t>
            </a:r>
            <a:endParaRPr lang="pl-PL" sz="1400" dirty="0">
              <a:solidFill>
                <a:srgbClr val="92D050"/>
              </a:solidFill>
            </a:endParaRPr>
          </a:p>
        </p:txBody>
      </p:sp>
      <p:sp>
        <p:nvSpPr>
          <p:cNvPr id="13" name="Objaśnienie w chmurce 12"/>
          <p:cNvSpPr/>
          <p:nvPr/>
        </p:nvSpPr>
        <p:spPr>
          <a:xfrm>
            <a:off x="8164438" y="5315448"/>
            <a:ext cx="2072232" cy="10244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>
                <a:solidFill>
                  <a:srgbClr val="92D050"/>
                </a:solidFill>
              </a:rPr>
              <a:t>Jąka się nie mówi płynnie</a:t>
            </a:r>
            <a:endParaRPr lang="pl-PL" sz="1400" dirty="0">
              <a:solidFill>
                <a:srgbClr val="92D050"/>
              </a:solidFill>
            </a:endParaRPr>
          </a:p>
        </p:txBody>
      </p:sp>
      <p:sp>
        <p:nvSpPr>
          <p:cNvPr id="14" name="Objaśnienie w chmurce 13"/>
          <p:cNvSpPr/>
          <p:nvPr/>
        </p:nvSpPr>
        <p:spPr>
          <a:xfrm>
            <a:off x="9508890" y="4044055"/>
            <a:ext cx="2024622" cy="11213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>
                <a:solidFill>
                  <a:srgbClr val="92D050"/>
                </a:solidFill>
              </a:rPr>
              <a:t>Ma trudności z jedzeniem i piciem</a:t>
            </a:r>
            <a:endParaRPr lang="pl-PL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/>
                </a:solidFill>
              </a:rPr>
              <a:t>Etapy  rozwoju mowy dziecka:</a:t>
            </a:r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2830" y="2594792"/>
            <a:ext cx="8825659" cy="34163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92D050"/>
                </a:solidFill>
              </a:rPr>
              <a:t>Gdy dziecko nie mówi głosek: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3 latek </a:t>
            </a:r>
            <a:r>
              <a:rPr lang="pl-PL" dirty="0" err="1" smtClean="0">
                <a:solidFill>
                  <a:srgbClr val="92D050"/>
                </a:solidFill>
              </a:rPr>
              <a:t>p,b,m,ł,w,k,g,h,l,ś,ź,ć,dź,ń</a:t>
            </a:r>
            <a:endParaRPr lang="pl-PL" dirty="0" smtClean="0">
              <a:solidFill>
                <a:srgbClr val="92D050"/>
              </a:solidFill>
            </a:endParaRPr>
          </a:p>
          <a:p>
            <a:r>
              <a:rPr lang="pl-PL" dirty="0" smtClean="0">
                <a:solidFill>
                  <a:srgbClr val="92D050"/>
                </a:solidFill>
              </a:rPr>
              <a:t>4 latek </a:t>
            </a:r>
            <a:r>
              <a:rPr lang="pl-PL" dirty="0" err="1" smtClean="0">
                <a:solidFill>
                  <a:srgbClr val="92D050"/>
                </a:solidFill>
              </a:rPr>
              <a:t>s,z,c,dz</a:t>
            </a:r>
            <a:endParaRPr lang="pl-PL" dirty="0" smtClean="0">
              <a:solidFill>
                <a:srgbClr val="92D050"/>
              </a:solidFill>
            </a:endParaRPr>
          </a:p>
          <a:p>
            <a:r>
              <a:rPr lang="pl-PL" dirty="0" smtClean="0">
                <a:solidFill>
                  <a:srgbClr val="92D050"/>
                </a:solidFill>
              </a:rPr>
              <a:t>5 latek </a:t>
            </a:r>
            <a:r>
              <a:rPr lang="pl-PL" dirty="0" err="1" smtClean="0">
                <a:solidFill>
                  <a:srgbClr val="92D050"/>
                </a:solidFill>
              </a:rPr>
              <a:t>sz,ż,cz,dż</a:t>
            </a:r>
            <a:endParaRPr lang="pl-PL" dirty="0" smtClean="0">
              <a:solidFill>
                <a:srgbClr val="92D050"/>
              </a:solidFill>
            </a:endParaRPr>
          </a:p>
          <a:p>
            <a:r>
              <a:rPr lang="pl-PL" dirty="0" smtClean="0">
                <a:solidFill>
                  <a:srgbClr val="92D050"/>
                </a:solidFill>
              </a:rPr>
              <a:t>6 latek r.</a:t>
            </a:r>
            <a:endParaRPr lang="pl-PL" dirty="0">
              <a:solidFill>
                <a:srgbClr val="92D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92" y="2957842"/>
            <a:ext cx="2874339" cy="20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/>
                </a:solidFill>
              </a:rPr>
              <a:t>Kiedy zbadać dziecku słuch: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3" y="2603499"/>
            <a:ext cx="9704635" cy="414564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pl-PL" dirty="0" smtClean="0"/>
              <a:t>-</a:t>
            </a:r>
            <a:r>
              <a:rPr lang="pl-PL" dirty="0" smtClean="0">
                <a:solidFill>
                  <a:srgbClr val="92D050"/>
                </a:solidFill>
              </a:rPr>
              <a:t>ma przerośnięte migdałki podniebienne lub migdałek gardłowy</a:t>
            </a:r>
          </a:p>
          <a:p>
            <a:r>
              <a:rPr lang="pl-PL" dirty="0">
                <a:solidFill>
                  <a:srgbClr val="92D050"/>
                </a:solidFill>
              </a:rPr>
              <a:t>n</a:t>
            </a:r>
            <a:r>
              <a:rPr lang="pl-PL" dirty="0" smtClean="0">
                <a:solidFill>
                  <a:srgbClr val="92D050"/>
                </a:solidFill>
              </a:rPr>
              <a:t>ie rozumie kierowanych do niego poleceń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Nie reaguje na swoje imię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Jest po przebytej infekcji uszu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Nie gaworzy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Nie reaguje na dźwięki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Ma opóźniony rozwój mowy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Przekręca wyrazy , mówi niewyraźnie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Często prosi o powtórzenie tego , co się do niego mówi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Nie odwraca głowy w kierunku źródła dźwięku</a:t>
            </a:r>
          </a:p>
          <a:p>
            <a:endParaRPr lang="pl-PL" dirty="0" smtClean="0">
              <a:solidFill>
                <a:srgbClr val="92D050"/>
              </a:solidFill>
            </a:endParaRPr>
          </a:p>
          <a:p>
            <a:endParaRPr lang="pl-PL" dirty="0">
              <a:solidFill>
                <a:srgbClr val="92D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76" y="3360552"/>
            <a:ext cx="3972533" cy="23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064138"/>
          </a:xfrm>
        </p:spPr>
        <p:txBody>
          <a:bodyPr/>
          <a:lstStyle/>
          <a:p>
            <a:r>
              <a:rPr lang="pl-PL" dirty="0" smtClean="0">
                <a:solidFill>
                  <a:schemeClr val="accent6"/>
                </a:solidFill>
              </a:rPr>
              <a:t>Współpraca z  specjalistami w rozwoju mowy dziecka:</a:t>
            </a:r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9159" y="2355940"/>
            <a:ext cx="8857208" cy="4362994"/>
          </a:xfr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- Stomatolog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-Fizjoterapeuta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Laryngolog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Doradca Laktacyjny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Foniatra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Ortodonta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Terapeuta SI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Psycholog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4" name="Trójkąt równoramienny 3"/>
          <p:cNvSpPr/>
          <p:nvPr/>
        </p:nvSpPr>
        <p:spPr>
          <a:xfrm>
            <a:off x="4605764" y="2629988"/>
            <a:ext cx="3658669" cy="3814899"/>
          </a:xfrm>
          <a:prstGeom prst="triangle">
            <a:avLst>
              <a:gd name="adj" fmla="val 50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łamany 5"/>
          <p:cNvCxnSpPr/>
          <p:nvPr/>
        </p:nvCxnSpPr>
        <p:spPr>
          <a:xfrm rot="16200000" flipH="1">
            <a:off x="3039291" y="2473234"/>
            <a:ext cx="1306286" cy="12017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łamany 8"/>
          <p:cNvCxnSpPr/>
          <p:nvPr/>
        </p:nvCxnSpPr>
        <p:spPr>
          <a:xfrm>
            <a:off x="3248297" y="2821577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łamany 10"/>
          <p:cNvCxnSpPr/>
          <p:nvPr/>
        </p:nvCxnSpPr>
        <p:spPr>
          <a:xfrm>
            <a:off x="3091542" y="3274423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łamany 12"/>
          <p:cNvCxnSpPr/>
          <p:nvPr/>
        </p:nvCxnSpPr>
        <p:spPr>
          <a:xfrm>
            <a:off x="3805646" y="3971109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łamany 14"/>
          <p:cNvCxnSpPr/>
          <p:nvPr/>
        </p:nvCxnSpPr>
        <p:spPr>
          <a:xfrm>
            <a:off x="2812869" y="437224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łamany 16"/>
          <p:cNvCxnSpPr/>
          <p:nvPr/>
        </p:nvCxnSpPr>
        <p:spPr>
          <a:xfrm>
            <a:off x="2830286" y="4649832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łamany 18"/>
          <p:cNvCxnSpPr/>
          <p:nvPr/>
        </p:nvCxnSpPr>
        <p:spPr>
          <a:xfrm>
            <a:off x="3013166" y="5111931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łamany 20"/>
          <p:cNvCxnSpPr/>
          <p:nvPr/>
        </p:nvCxnSpPr>
        <p:spPr>
          <a:xfrm>
            <a:off x="2830286" y="553048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9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smtClean="0">
                <a:solidFill>
                  <a:schemeClr val="accent6"/>
                </a:solidFill>
              </a:rPr>
              <a:t>Rodzaje Niedosłuchów</a:t>
            </a:r>
            <a:endParaRPr lang="pl-PL" sz="3200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4137" y="1807385"/>
            <a:ext cx="11295017" cy="5090159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92D050"/>
                </a:solidFill>
              </a:rPr>
              <a:t>Rodzaje niedosłuchu </a:t>
            </a:r>
            <a:r>
              <a:rPr lang="pl-PL" b="1" dirty="0" smtClean="0">
                <a:solidFill>
                  <a:srgbClr val="92D050"/>
                </a:solidFill>
              </a:rPr>
              <a:t>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sz="1600" b="1" dirty="0" smtClean="0">
                <a:solidFill>
                  <a:srgbClr val="92D050"/>
                </a:solidFill>
              </a:rPr>
              <a:t>Niedosłuch </a:t>
            </a:r>
            <a:r>
              <a:rPr lang="pl-PL" sz="1600" b="1" dirty="0" err="1">
                <a:solidFill>
                  <a:srgbClr val="92D050"/>
                </a:solidFill>
              </a:rPr>
              <a:t>przewodzeniowy</a:t>
            </a:r>
            <a:r>
              <a:rPr lang="pl-PL" sz="1600" b="1" dirty="0">
                <a:solidFill>
                  <a:srgbClr val="92D050"/>
                </a:solidFill>
              </a:rPr>
              <a:t> </a:t>
            </a:r>
            <a:r>
              <a:rPr lang="pl-PL" sz="1400" dirty="0">
                <a:solidFill>
                  <a:srgbClr val="92D050"/>
                </a:solidFill>
              </a:rPr>
              <a:t>(uszkodzenie w uchu zewnętrznym i środkowym) </a:t>
            </a:r>
            <a:endParaRPr lang="pl-PL" sz="1400" dirty="0" smtClean="0">
              <a:solidFill>
                <a:srgbClr val="92D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pl-PL" sz="1400" dirty="0">
              <a:solidFill>
                <a:srgbClr val="92D050"/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pl-PL" sz="1400" dirty="0" smtClean="0">
              <a:solidFill>
                <a:srgbClr val="92D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sz="1600" b="1" dirty="0" smtClean="0">
                <a:solidFill>
                  <a:srgbClr val="92D050"/>
                </a:solidFill>
              </a:rPr>
              <a:t>Niedosłuch </a:t>
            </a:r>
            <a:r>
              <a:rPr lang="pl-PL" sz="1600" b="1" dirty="0">
                <a:solidFill>
                  <a:srgbClr val="92D050"/>
                </a:solidFill>
              </a:rPr>
              <a:t>odbiorczy </a:t>
            </a:r>
            <a:r>
              <a:rPr lang="pl-PL" sz="1600" b="1" dirty="0" smtClean="0">
                <a:solidFill>
                  <a:srgbClr val="92D050"/>
                </a:solidFill>
              </a:rPr>
              <a:t>,,niedosłuch ślimakowy” </a:t>
            </a:r>
            <a:r>
              <a:rPr lang="pl-PL" sz="1400" dirty="0">
                <a:solidFill>
                  <a:srgbClr val="92D050"/>
                </a:solidFill>
              </a:rPr>
              <a:t>(uszkodzenie komórek w ślimaku) niedosłuch nerwowy (uszkodzenie włókien nerwowych nerwu VIII) </a:t>
            </a:r>
            <a:endParaRPr lang="pl-PL" sz="1400" dirty="0" smtClean="0">
              <a:solidFill>
                <a:srgbClr val="92D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pl-PL" sz="1400" dirty="0">
              <a:solidFill>
                <a:srgbClr val="92D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pl-PL" sz="1400" dirty="0" smtClean="0">
              <a:solidFill>
                <a:srgbClr val="92D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sz="1600" b="1" dirty="0" smtClean="0">
                <a:solidFill>
                  <a:srgbClr val="92D050"/>
                </a:solidFill>
              </a:rPr>
              <a:t>Niedosłuch </a:t>
            </a:r>
            <a:r>
              <a:rPr lang="pl-PL" sz="1600" b="1" smtClean="0">
                <a:solidFill>
                  <a:srgbClr val="92D050"/>
                </a:solidFill>
              </a:rPr>
              <a:t>mieszany </a:t>
            </a:r>
            <a:r>
              <a:rPr lang="pl-PL" sz="1400" dirty="0">
                <a:solidFill>
                  <a:srgbClr val="92D050"/>
                </a:solidFill>
              </a:rPr>
              <a:t> jest powodowany jednoczesnym uszkodzeniem struktur ucha środkowego i wewnętrznego. Wynika z kombinacji przyczyn prowadzących do wystąpienia niedosłuchu </a:t>
            </a:r>
            <a:r>
              <a:rPr lang="pl-PL" sz="1400" b="1" dirty="0" err="1">
                <a:solidFill>
                  <a:srgbClr val="92D050"/>
                </a:solidFill>
              </a:rPr>
              <a:t>przewodzeniowego</a:t>
            </a:r>
            <a:r>
              <a:rPr lang="pl-PL" sz="1400" b="1" dirty="0">
                <a:solidFill>
                  <a:srgbClr val="92D050"/>
                </a:solidFill>
              </a:rPr>
              <a:t> </a:t>
            </a:r>
            <a:r>
              <a:rPr lang="pl-PL" sz="1400" dirty="0">
                <a:solidFill>
                  <a:srgbClr val="92D050"/>
                </a:solidFill>
              </a:rPr>
              <a:t>i </a:t>
            </a:r>
            <a:r>
              <a:rPr lang="pl-PL" sz="1400" b="1" dirty="0">
                <a:solidFill>
                  <a:srgbClr val="92D050"/>
                </a:solidFill>
              </a:rPr>
              <a:t>odbiorczego</a:t>
            </a:r>
            <a:r>
              <a:rPr lang="pl-PL" dirty="0"/>
              <a:t>.</a:t>
            </a:r>
            <a:endParaRPr lang="pl-PL" sz="1600" b="1" dirty="0" smtClean="0">
              <a:solidFill>
                <a:srgbClr val="92D050"/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pl-PL" sz="1400" dirty="0" smtClean="0">
              <a:solidFill>
                <a:srgbClr val="92D050"/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pl-PL" sz="1400" dirty="0">
              <a:solidFill>
                <a:srgbClr val="92D050"/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pl-PL" sz="1400" dirty="0" smtClean="0">
              <a:solidFill>
                <a:srgbClr val="92D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sz="1600" b="1" dirty="0">
                <a:solidFill>
                  <a:srgbClr val="92D050"/>
                </a:solidFill>
              </a:rPr>
              <a:t>N</a:t>
            </a:r>
            <a:r>
              <a:rPr lang="pl-PL" sz="1600" b="1" dirty="0" smtClean="0">
                <a:solidFill>
                  <a:srgbClr val="92D050"/>
                </a:solidFill>
              </a:rPr>
              <a:t>iedosłuch </a:t>
            </a:r>
            <a:r>
              <a:rPr lang="pl-PL" sz="1600" b="1" dirty="0">
                <a:solidFill>
                  <a:srgbClr val="92D050"/>
                </a:solidFill>
              </a:rPr>
              <a:t>centralny </a:t>
            </a:r>
            <a:r>
              <a:rPr lang="pl-PL" sz="1400" dirty="0">
                <a:solidFill>
                  <a:srgbClr val="92D050"/>
                </a:solidFill>
              </a:rPr>
              <a:t>(uszkodzenie może dotyczyć każdego miejsca drogi słuchowej) Waldemar Brzuzy Aparatura Biomedyczna</a:t>
            </a:r>
            <a:endParaRPr lang="pl-PL" sz="1400" dirty="0" smtClean="0">
              <a:solidFill>
                <a:srgbClr val="92D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23" y="1807385"/>
            <a:ext cx="2396068" cy="144962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77" y="3517139"/>
            <a:ext cx="1968137" cy="10632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46494" y="5091681"/>
            <a:ext cx="2664823" cy="11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4622" y="729827"/>
            <a:ext cx="8946989" cy="1116389"/>
          </a:xfrm>
        </p:spPr>
        <p:txBody>
          <a:bodyPr/>
          <a:lstStyle/>
          <a:p>
            <a:r>
              <a:rPr lang="pl-PL" sz="3200" dirty="0" smtClean="0">
                <a:solidFill>
                  <a:srgbClr val="92D050"/>
                </a:solidFill>
              </a:rPr>
              <a:t>Zaburzenie centralnego przetwarzania słuchowego dr </a:t>
            </a:r>
            <a:r>
              <a:rPr lang="pl-PL" sz="3200" dirty="0" err="1" smtClean="0">
                <a:solidFill>
                  <a:srgbClr val="92D050"/>
                </a:solidFill>
              </a:rPr>
              <a:t>A.Sanderski</a:t>
            </a:r>
            <a:endParaRPr lang="pl-PL" sz="3200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81674" y="2481580"/>
            <a:ext cx="8825659" cy="34163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endParaRPr lang="pl-PL" dirty="0" smtClean="0">
              <a:hlinkClick r:id="rId2"/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3" invalidUrl="https:///"/>
              </a:rPr>
              <a:t>https</a:t>
            </a:r>
            <a:r>
              <a:rPr lang="pl-PL" dirty="0">
                <a:hlinkClick r:id="rId4" invalidUrl="https:///"/>
              </a:rPr>
              <a:t>://</a:t>
            </a:r>
            <a:r>
              <a:rPr lang="pl-PL" dirty="0">
                <a:hlinkClick r:id="rId5"/>
              </a:rPr>
              <a:t>www.youtube.com/watch?v=uxCj7pgGD7M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accent6"/>
                </a:solidFill>
              </a:rPr>
              <a:t>Logorytmika</a:t>
            </a:r>
            <a:r>
              <a:rPr lang="pl-PL" dirty="0" smtClean="0">
                <a:solidFill>
                  <a:schemeClr val="accent6"/>
                </a:solidFill>
              </a:rPr>
              <a:t>: ruch, </a:t>
            </a:r>
            <a:r>
              <a:rPr lang="pl-PL" dirty="0" err="1" smtClean="0">
                <a:solidFill>
                  <a:schemeClr val="accent6"/>
                </a:solidFill>
              </a:rPr>
              <a:t>słowo,słuch</a:t>
            </a:r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16946"/>
            <a:ext cx="8825659" cy="3891429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pl-PL" dirty="0" smtClean="0"/>
              <a:t>- </a:t>
            </a:r>
            <a:r>
              <a:rPr lang="pl-PL" dirty="0" smtClean="0">
                <a:solidFill>
                  <a:srgbClr val="92D050"/>
                </a:solidFill>
              </a:rPr>
              <a:t>stymuluje myślenie, mowę, wpływa na sprawność </a:t>
            </a:r>
            <a:r>
              <a:rPr lang="pl-PL" dirty="0" err="1" smtClean="0">
                <a:solidFill>
                  <a:srgbClr val="92D050"/>
                </a:solidFill>
              </a:rPr>
              <a:t>artykulatorów</a:t>
            </a:r>
            <a:endParaRPr lang="pl-PL" dirty="0" smtClean="0">
              <a:solidFill>
                <a:srgbClr val="92D050"/>
              </a:solidFill>
            </a:endParaRPr>
          </a:p>
          <a:p>
            <a:r>
              <a:rPr lang="pl-PL" dirty="0" smtClean="0">
                <a:solidFill>
                  <a:srgbClr val="92D050"/>
                </a:solidFill>
              </a:rPr>
              <a:t>Wpływa na koncentrację uwagi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Wpływa na poprawę umiejętności fonacyjnych i oddechowych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Rozwija umiejętności sprawnego wykonywania ruchów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Stymuluje słuch, usprawnia reakcje na </a:t>
            </a:r>
            <a:r>
              <a:rPr lang="pl-PL" smtClean="0">
                <a:solidFill>
                  <a:srgbClr val="92D050"/>
                </a:solidFill>
              </a:rPr>
              <a:t>bodźce słuchowe</a:t>
            </a:r>
            <a:endParaRPr lang="pl-PL" dirty="0">
              <a:solidFill>
                <a:srgbClr val="92D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5" y="4652681"/>
            <a:ext cx="4087906" cy="16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accent6"/>
                </a:solidFill>
              </a:rPr>
              <a:t>Dziękuję za uwagę.</a:t>
            </a:r>
            <a:endParaRPr lang="pl-PL" sz="5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Jon (konferencyjny)</Template>
  <TotalTime>4687</TotalTime>
  <Words>263</Words>
  <Application>Microsoft Office PowerPoint</Application>
  <PresentationFormat>Panoramiczny</PresentationFormat>
  <Paragraphs>63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Jon (sala konferencyjna)</vt:lpstr>
      <vt:lpstr>Mowa dziecka od 3-6 r.ż</vt:lpstr>
      <vt:lpstr>Kiedy do logopedy?</vt:lpstr>
      <vt:lpstr>Etapy  rozwoju mowy dziecka:</vt:lpstr>
      <vt:lpstr>Kiedy zbadać dziecku słuch:</vt:lpstr>
      <vt:lpstr>Współpraca z  specjalistami w rozwoju mowy dziecka:</vt:lpstr>
      <vt:lpstr>Rodzaje Niedosłuchów</vt:lpstr>
      <vt:lpstr>Zaburzenie centralnego przetwarzania słuchowego dr A.Sanderski</vt:lpstr>
      <vt:lpstr>Logorytmika: ruch, słowo,słuch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Mowa dziecka od 3-6 r.ż</dc:title>
  <dc:creator>dell</dc:creator>
  <cp:lastModifiedBy>dell</cp:lastModifiedBy>
  <cp:revision>34</cp:revision>
  <dcterms:created xsi:type="dcterms:W3CDTF">2024-09-23T08:01:38Z</dcterms:created>
  <dcterms:modified xsi:type="dcterms:W3CDTF">2024-11-20T07:43:57Z</dcterms:modified>
</cp:coreProperties>
</file>